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83" r:id="rId6"/>
    <p:sldId id="284" r:id="rId7"/>
    <p:sldId id="291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41" autoAdjust="0"/>
    <p:restoredTop sz="94631" autoAdjust="0"/>
  </p:normalViewPr>
  <p:slideViewPr>
    <p:cSldViewPr snapToGrid="0">
      <p:cViewPr>
        <p:scale>
          <a:sx n="60" d="100"/>
          <a:sy n="60" d="100"/>
        </p:scale>
        <p:origin x="1062" y="131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4/21/2021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cherlund.blogspot.com/2017/04/neural-networks-made-easy-techcrunch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15045/Introduction-to-Artificial-Neural-Networks?display=Prin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guyenhoangnam1142002/251891594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165767"/>
            <a:ext cx="10655455" cy="6526466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798" y="2943225"/>
            <a:ext cx="5801749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Image Segmentation with Deep 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Bianca Toto</a:t>
            </a:r>
          </a:p>
          <a:p>
            <a:r>
              <a:rPr lang="en-US" dirty="0"/>
              <a:t>CSC 550 Final Project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502798" y="545786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75E2-C110-4C31-B252-6A106911C9B2}"/>
              </a:ext>
            </a:extLst>
          </p:cNvPr>
          <p:cNvSpPr txBox="1"/>
          <p:nvPr/>
        </p:nvSpPr>
        <p:spPr>
          <a:xfrm>
            <a:off x="1" y="6692233"/>
            <a:ext cx="10655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scherlund.blogspot.com/2017/04/neural-networks-made-easy-techcrunc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78FA-ABAB-407E-A9A5-4196EE29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D0F27-AB2B-4557-B2E5-303236E0862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0610C-6154-40EE-926E-8A3E0A2F3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4" t="44059" r="76718" b="35652"/>
          <a:stretch/>
        </p:blipFill>
        <p:spPr>
          <a:xfrm>
            <a:off x="2202511" y="1371664"/>
            <a:ext cx="6861975" cy="498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5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2047-4F31-40CB-8241-327FF53A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8000" cy="1229823"/>
          </a:xfrm>
        </p:spPr>
        <p:txBody>
          <a:bodyPr/>
          <a:lstStyle/>
          <a:p>
            <a:r>
              <a:rPr lang="en-US" dirty="0"/>
              <a:t>Predictions with </a:t>
            </a:r>
            <a:br>
              <a:rPr lang="en-US" dirty="0"/>
            </a:br>
            <a:r>
              <a:rPr lang="en-US" dirty="0"/>
              <a:t>Test Data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FBA28-3C54-4DCC-889F-D3EC888CAA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156A5-6BC5-4B4D-968B-FD5F9382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8" t="33391" r="56469" b="9333"/>
          <a:stretch/>
        </p:blipFill>
        <p:spPr>
          <a:xfrm>
            <a:off x="5365546" y="204120"/>
            <a:ext cx="6362110" cy="62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5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80AD99-152A-45BB-9E0A-0D33ED396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997" r="4997"/>
          <a:stretch/>
        </p:blipFill>
        <p:spPr>
          <a:xfrm>
            <a:off x="20" y="418374"/>
            <a:ext cx="868733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noFill/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AA84E958-6E16-4267-AB8F-7EFA24630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/>
              <a:t>Thank  You!</a:t>
            </a:r>
          </a:p>
        </p:txBody>
      </p:sp>
      <p:sp>
        <p:nvSpPr>
          <p:cNvPr id="15" name="Subtitle 3">
            <a:extLst>
              <a:ext uri="{FF2B5EF4-FFF2-40B4-BE49-F238E27FC236}">
                <a16:creationId xmlns:a16="http://schemas.microsoft.com/office/drawing/2014/main" id="{93D94A1B-A995-4C00-B855-7CFC120BB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7156" y="3429000"/>
            <a:ext cx="4000500" cy="997905"/>
          </a:xfrm>
        </p:spPr>
        <p:txBody>
          <a:bodyPr/>
          <a:lstStyle/>
          <a:p>
            <a:r>
              <a:rPr lang="en-US" dirty="0"/>
              <a:t>Thank you to Prof. Schwartz and CSC550 students.</a:t>
            </a:r>
          </a:p>
          <a:p>
            <a:r>
              <a:rPr lang="en-US" dirty="0"/>
              <a:t>Email for code: bianca.toto03@gmail.com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D9D6B8A1-580C-43DC-BA7D-08ED946D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799B9-05AE-49FD-B133-2B2828121804}"/>
              </a:ext>
            </a:extLst>
          </p:cNvPr>
          <p:cNvSpPr txBox="1"/>
          <p:nvPr/>
        </p:nvSpPr>
        <p:spPr>
          <a:xfrm>
            <a:off x="20" y="6858001"/>
            <a:ext cx="8687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codeproject.com/Articles/1215045/Introduction-to-Artificial-Neural-Networks?display=Prin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3006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This project utilizes the pretrained </a:t>
            </a:r>
            <a:r>
              <a:rPr lang="en-US" dirty="0" err="1"/>
              <a:t>keras</a:t>
            </a:r>
            <a:r>
              <a:rPr lang="en-US" dirty="0"/>
              <a:t> VGG-16 Model to implement the Full-Convolutional Network for Image Segmentation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Implementation </a:t>
            </a:r>
          </a:p>
          <a:p>
            <a:r>
              <a:rPr lang="en-US" dirty="0"/>
              <a:t>Implementation of FCN-8 uses TensorFlow, NumPy, and SciPy libraries </a:t>
            </a:r>
          </a:p>
          <a:p>
            <a:r>
              <a:rPr lang="en-US" dirty="0"/>
              <a:t>Oxford-IIT Pet Dataset</a:t>
            </a:r>
          </a:p>
          <a:p>
            <a:pPr lvl="1"/>
            <a:r>
              <a:rPr lang="en-US" dirty="0"/>
              <a:t>Composed of images with corresponding labels  and pixel-wise masks that are labels for each pixel</a:t>
            </a:r>
          </a:p>
          <a:p>
            <a:r>
              <a:rPr lang="en-US" dirty="0"/>
              <a:t>Three-pixel categories:</a:t>
            </a:r>
          </a:p>
          <a:p>
            <a:pPr lvl="1"/>
            <a:r>
              <a:rPr lang="en-US" dirty="0"/>
              <a:t>Class 1: Pixel belonging to pet</a:t>
            </a:r>
          </a:p>
          <a:p>
            <a:pPr lvl="1"/>
            <a:r>
              <a:rPr lang="en-US" dirty="0"/>
              <a:t>Class 2: Pixel bordering the pet</a:t>
            </a:r>
          </a:p>
          <a:p>
            <a:pPr lvl="1"/>
            <a:r>
              <a:rPr lang="en-US" dirty="0"/>
              <a:t>Class 3: None of the above/ Surrounding Pixel</a:t>
            </a:r>
          </a:p>
          <a:p>
            <a:pPr lvl="1"/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481149" y="2012330"/>
            <a:ext cx="4904790" cy="3678592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20" y="442963"/>
            <a:ext cx="11340000" cy="432000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693FF-1642-4BD8-831F-A272B3EE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2" y="921098"/>
            <a:ext cx="5663675" cy="6462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445369"/>
            <a:ext cx="8955840" cy="432000"/>
          </a:xfrm>
        </p:spPr>
        <p:txBody>
          <a:bodyPr/>
          <a:lstStyle/>
          <a:p>
            <a:r>
              <a:rPr lang="en-US" dirty="0"/>
              <a:t>Image segmentation trains a neural network to output a pixel-wise mask of the image to give a lower-level understanding of the image.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US" dirty="0"/>
              <a:t>What is VGG-16?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US" dirty="0"/>
              <a:t>VGG16  is a convolutional neural network architecture that is 16 layers deep</a:t>
            </a:r>
          </a:p>
          <a:p>
            <a:r>
              <a:rPr lang="en-US" dirty="0"/>
              <a:t>By only keeping the convolutional modules, it can be adapted to arbitrary input sizes.</a:t>
            </a:r>
          </a:p>
          <a:p>
            <a:r>
              <a:rPr lang="en-US" dirty="0"/>
              <a:t>The model loads a set of weights pre-trained on ImageNet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US" dirty="0"/>
              <a:t>What is FCN-based segmentation?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US" dirty="0"/>
              <a:t>FCN segmentation is an approach that maps from pixels to pixels without extracting region proposals. </a:t>
            </a:r>
          </a:p>
          <a:p>
            <a:r>
              <a:rPr lang="en-US" dirty="0"/>
              <a:t>FCNs utilize convolutional and pooling layers to make low resolution predictions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0757" y="1260404"/>
            <a:ext cx="5622478" cy="4743844"/>
          </a:xfrm>
        </p:spPr>
        <p:txBody>
          <a:bodyPr/>
          <a:lstStyle/>
          <a:p>
            <a:r>
              <a:rPr lang="en-US" dirty="0"/>
              <a:t>The FCN transfers the knowledge of the segmentation process. </a:t>
            </a:r>
          </a:p>
          <a:p>
            <a:endParaRPr lang="en-US" dirty="0"/>
          </a:p>
          <a:p>
            <a:r>
              <a:rPr lang="en-US" dirty="0"/>
              <a:t>Convolution is used to convert the connected layers of VGG16 to convolutional layers for a class presence heat map.</a:t>
            </a:r>
          </a:p>
          <a:p>
            <a:endParaRPr lang="en-US" dirty="0"/>
          </a:p>
          <a:p>
            <a:r>
              <a:rPr lang="en-US" dirty="0"/>
              <a:t>The low resolution maps are </a:t>
            </a:r>
            <a:r>
              <a:rPr lang="en-US" dirty="0" err="1"/>
              <a:t>upsampled</a:t>
            </a:r>
            <a:r>
              <a:rPr lang="en-US" dirty="0"/>
              <a:t> with transposed convolutions. </a:t>
            </a:r>
          </a:p>
          <a:p>
            <a:endParaRPr lang="en-US" dirty="0"/>
          </a:p>
          <a:p>
            <a:r>
              <a:rPr lang="en-US" dirty="0"/>
              <a:t>To refine further, features are added from coarser, higher resolution maps from VGG16 lower layers</a:t>
            </a:r>
          </a:p>
          <a:p>
            <a:endParaRPr lang="en-US" dirty="0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7E1956-8CD0-499F-926F-A23C736E2B1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EA86D9-1FC7-43EC-ACCB-77A166183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940" y="1713421"/>
            <a:ext cx="5545303" cy="28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B102AA6-90A1-41F5-A921-5AA2A45CF5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4939" y="999061"/>
            <a:ext cx="5764367" cy="4770156"/>
          </a:xfrm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E4ED1-955E-4B75-904D-CDACA10F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FCN-8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0C5C1E-CBB0-4DEB-9115-D1976379F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906" y="1088783"/>
            <a:ext cx="5562094" cy="4680434"/>
          </a:xfrm>
        </p:spPr>
        <p:txBody>
          <a:bodyPr/>
          <a:lstStyle/>
          <a:p>
            <a:r>
              <a:rPr lang="en-US" dirty="0"/>
              <a:t>Encoder: A pre-trained VGG-16 model</a:t>
            </a:r>
          </a:p>
          <a:p>
            <a:r>
              <a:rPr lang="en-US" dirty="0"/>
              <a:t>Decoder: Starts from Layer 7 of VGG-16 </a:t>
            </a:r>
          </a:p>
          <a:p>
            <a:r>
              <a:rPr lang="en-US" dirty="0"/>
              <a:t>FCN Layer-8: last fully connected layer replaced by convolution</a:t>
            </a:r>
          </a:p>
          <a:p>
            <a:r>
              <a:rPr lang="en-US" dirty="0"/>
              <a:t>FCN Layer-9:  FCN Layer-8  </a:t>
            </a:r>
            <a:r>
              <a:rPr lang="en-US" dirty="0" err="1"/>
              <a:t>upsampled</a:t>
            </a:r>
            <a:r>
              <a:rPr lang="en-US" dirty="0"/>
              <a:t> 2x to match dimensions of Layer4 VGG-16 using transposed convolution</a:t>
            </a:r>
          </a:p>
          <a:p>
            <a:pPr lvl="1"/>
            <a:r>
              <a:rPr lang="en-US" dirty="0"/>
              <a:t>skip connection Layer4 and Layer9</a:t>
            </a:r>
          </a:p>
          <a:p>
            <a:r>
              <a:rPr lang="en-US" dirty="0"/>
              <a:t>FCN Layer-10: FCN Layer-9 </a:t>
            </a:r>
            <a:r>
              <a:rPr lang="en-US" dirty="0" err="1"/>
              <a:t>upsampled</a:t>
            </a:r>
            <a:r>
              <a:rPr lang="en-US" dirty="0"/>
              <a:t> 2x to match dimensions of Layer3 VGG-16 using transposed convolution</a:t>
            </a:r>
          </a:p>
          <a:p>
            <a:pPr lvl="1"/>
            <a:r>
              <a:rPr lang="en-US" dirty="0"/>
              <a:t>skip connection Layer3 and Layer10</a:t>
            </a:r>
          </a:p>
          <a:p>
            <a:r>
              <a:rPr lang="en-US" dirty="0"/>
              <a:t>FCN Layer-11: FCN Layer-10 is </a:t>
            </a:r>
            <a:r>
              <a:rPr lang="en-US" dirty="0" err="1"/>
              <a:t>upsampled</a:t>
            </a:r>
            <a:r>
              <a:rPr lang="en-US" dirty="0"/>
              <a:t> 4x to match dimension with input image size so we get the actual image back using transposed convolution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A73C0-91C4-4701-AA04-91A3FC99FC0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9672C-85E5-42C3-B829-81324A42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852" y="2043485"/>
            <a:ext cx="5200539" cy="21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979C-D8DD-4DD9-A3D2-ACA5134A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8165B-DFD2-445F-92EB-31954EC10E1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98C74-FE2F-4989-9D4E-3F93677B0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8DC799-15D7-4E61-9CFE-C646E0994A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3506491" y="-2237426"/>
            <a:ext cx="5080952" cy="120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07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88F79B9-2BDB-485E-9070-762464AF31F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25A46-7737-4CED-9841-1E189BD1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360000"/>
            <a:ext cx="5472000" cy="432000"/>
          </a:xfrm>
        </p:spPr>
        <p:txBody>
          <a:bodyPr/>
          <a:lstStyle/>
          <a:p>
            <a:r>
              <a:rPr lang="en-US" dirty="0"/>
              <a:t>Model Summary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B5A9D-B3FC-46C0-BB73-4774A77EDC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62691" cy="550456"/>
          </a:xfrm>
        </p:spPr>
        <p:txBody>
          <a:bodyPr/>
          <a:lstStyle/>
          <a:p>
            <a:r>
              <a:rPr lang="en-US" dirty="0"/>
              <a:t>Image 1. Input to conv5_3				       Image 2. pool5 to end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FE5970-3880-4E47-8597-4D487837FF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97" t="20612" r="61103" b="32841"/>
          <a:stretch/>
        </p:blipFill>
        <p:spPr>
          <a:xfrm>
            <a:off x="431799" y="1431834"/>
            <a:ext cx="5271716" cy="459525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4E9A2-57AE-4B4D-97AD-8DD5200381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D4C811-A5F4-403D-A5B9-3D96DA29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" t="50899" r="61108" b="12464"/>
          <a:stretch/>
        </p:blipFill>
        <p:spPr>
          <a:xfrm>
            <a:off x="6283854" y="1465328"/>
            <a:ext cx="5270553" cy="36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2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B08F-6BA0-4AA0-A186-B1F8BD71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Before 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84D10-AB4C-42C1-8C40-4D4D0E4FE3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Input Image, True Mask, Predicted Mask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3D6E-D4DE-4338-805F-02E2B3DF841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D0D9F-7E46-43C8-A756-C0B4FC2B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59" y="1854395"/>
            <a:ext cx="10365125" cy="336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0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53D4-AC1A-4F4C-906D-620537CC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Prediction After 20 Epochs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630F8-220D-4E20-B9D5-6B102DF99F1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Input Image, True Mask, Predicted Mask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2B3B1-4329-4F79-AAD0-39D9AE16EA3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44DB5-7036-47C5-9C17-C60957FB6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30" y="1878246"/>
            <a:ext cx="10536740" cy="34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{3695AC02-2F7C-4611-8CE9-6E292E0A514B}tf16411253</Template>
  <TotalTime>113</TotalTime>
  <Words>448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Times New Roman</vt:lpstr>
      <vt:lpstr>Office Theme</vt:lpstr>
      <vt:lpstr>Image Segmentation with Deep  Learning</vt:lpstr>
      <vt:lpstr>Project Overview</vt:lpstr>
      <vt:lpstr>Research Questions</vt:lpstr>
      <vt:lpstr>FCN Architecture</vt:lpstr>
      <vt:lpstr>FCN-8</vt:lpstr>
      <vt:lpstr>Model Summary 1</vt:lpstr>
      <vt:lpstr>Model Summary 2</vt:lpstr>
      <vt:lpstr>Prediction Before Training</vt:lpstr>
      <vt:lpstr>Sample Prediction After 20 Epochs</vt:lpstr>
      <vt:lpstr>Training and Validation Loss</vt:lpstr>
      <vt:lpstr>Predictions with  Test Data Set</vt:lpstr>
      <vt:lpstr>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with Deep  Learning</dc:title>
  <dc:creator>Toto, Bianca</dc:creator>
  <cp:lastModifiedBy>Toto, Bianca</cp:lastModifiedBy>
  <cp:revision>14</cp:revision>
  <dcterms:created xsi:type="dcterms:W3CDTF">2021-04-21T22:04:07Z</dcterms:created>
  <dcterms:modified xsi:type="dcterms:W3CDTF">2021-04-21T23:57:36Z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